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16" r:id="rId2"/>
    <p:sldId id="321" r:id="rId3"/>
    <p:sldId id="318" r:id="rId4"/>
    <p:sldId id="317" r:id="rId5"/>
    <p:sldId id="323" r:id="rId6"/>
    <p:sldId id="322" r:id="rId7"/>
    <p:sldId id="325" r:id="rId8"/>
    <p:sldId id="324" r:id="rId9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pos="204" userDrawn="1">
          <p15:clr>
            <a:srgbClr val="A4A3A4"/>
          </p15:clr>
        </p15:guide>
        <p15:guide id="3" orient="horz" pos="9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A24"/>
    <a:srgbClr val="4A5C66"/>
    <a:srgbClr val="FFFFFF"/>
    <a:srgbClr val="8996A0"/>
    <a:srgbClr val="BDC4C5"/>
    <a:srgbClr val="DF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91"/>
    <p:restoredTop sz="94551"/>
  </p:normalViewPr>
  <p:slideViewPr>
    <p:cSldViewPr showGuides="1">
      <p:cViewPr varScale="1">
        <p:scale>
          <a:sx n="80" d="100"/>
          <a:sy n="80" d="100"/>
        </p:scale>
        <p:origin x="1598" y="67"/>
      </p:cViewPr>
      <p:guideLst>
        <p:guide orient="horz" pos="3884"/>
        <p:guide pos="204"/>
        <p:guide orient="horz" pos="935"/>
      </p:guideLst>
    </p:cSldViewPr>
  </p:slideViewPr>
  <p:outlineViewPr>
    <p:cViewPr>
      <p:scale>
        <a:sx n="33" d="100"/>
        <a:sy n="33" d="100"/>
      </p:scale>
      <p:origin x="0" y="-157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5" d="100"/>
          <a:sy n="125" d="100"/>
        </p:scale>
        <p:origin x="4640" y="1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05EDF4-ED8F-4929-A26A-16D70B5F4174}" type="datetime1">
              <a:rPr lang="de-DE" altLang="de-DE" smtClean="0"/>
              <a:t>05.12.2023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A2CBF72-E928-E147-A1D9-782F6DF0FEAB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66542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AEA4964-4862-4A91-969A-6BD1E777EFD8}" type="datetime1">
              <a:rPr lang="de-DE" altLang="de-DE" smtClean="0"/>
              <a:t>05.12.2023</a:t>
            </a:fld>
            <a:endParaRPr lang="de-DE" altLang="de-DE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Textmasterformate durch Klicken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9F7848-E2AA-B947-8B0B-A0FBC6F783BE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0603644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1</a:t>
            </a:fld>
            <a:endParaRPr lang="de-DE" alt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3A328-702F-9C84-C5EE-563B26F5F35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612BFC3F-7CA4-4D85-A9BA-7436FFC3CF41}" type="datetime1">
              <a:rPr lang="de-DE" altLang="de-DE" smtClean="0"/>
              <a:t>05.12.2023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90281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976A0C-3898-091A-05AF-0C62232CF8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D7530826-C34D-46AF-BD9F-32F6CB4972B1}" type="datetime1">
              <a:rPr lang="de-DE" altLang="de-DE" smtClean="0"/>
              <a:t>05.12.2023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32928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0F536-1CD7-2DEE-FEE7-2F3206A70AF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1DAB2E7-05EC-4873-A345-D9382F06E30B}" type="datetime1">
              <a:rPr lang="de-DE" altLang="de-DE" smtClean="0"/>
              <a:t>05.12.2023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66126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-THM-giessen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10051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79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32385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3850" y="1620000"/>
            <a:ext cx="8505695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1984375" y="4509120"/>
            <a:ext cx="6756400" cy="1728192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hteck 5"/>
          <p:cNvSpPr/>
          <p:nvPr userDrawn="1"/>
        </p:nvSpPr>
        <p:spPr>
          <a:xfrm>
            <a:off x="1984375" y="2564904"/>
            <a:ext cx="6756400" cy="1728192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2303463" y="2432051"/>
            <a:ext cx="711041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 dirty="0">
              <a:solidFill>
                <a:srgbClr val="4A5C66"/>
              </a:solidFill>
              <a:latin typeface="Arial" charset="0"/>
            </a:endParaRPr>
          </a:p>
        </p:txBody>
      </p:sp>
      <p:pic>
        <p:nvPicPr>
          <p:cNvPr id="11" name="Bild 10" descr="icon_people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781300"/>
            <a:ext cx="116046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1" descr="haus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837336"/>
            <a:ext cx="1122363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88473" y="2836341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289600" y="4780557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sfeld 1,5 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1548016"/>
            <a:ext cx="8373616" cy="4617288"/>
          </a:xfrm>
        </p:spPr>
        <p:txBody>
          <a:bodyPr lIns="0"/>
          <a:lstStyle>
            <a:lvl1pPr>
              <a:lnSpc>
                <a:spcPts val="4100"/>
              </a:lnSpc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0"/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96129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3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482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4643438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802438" y="2114574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323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2482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4643438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6802438" y="4275162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620001"/>
            <a:ext cx="8493125" cy="4929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53975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270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86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54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270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486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539751" y="2700000"/>
            <a:ext cx="151197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6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2700000" y="2700000"/>
            <a:ext cx="170982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860000" y="270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8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539750" y="4896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270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0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86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1565943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3850" y="2114574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482850" y="2114574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4643438" y="2114574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802438" y="2114574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323850" y="4275162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2482850" y="4275162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4643438" y="4275162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6802438" y="4275162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B7358-837F-F449-96D9-6AA1275CBD5B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17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620001"/>
            <a:ext cx="8493125" cy="29683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539750" y="227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2700000" y="227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860000" y="227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540000" y="443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2700000" y="443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4880836" y="443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8562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3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482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4643438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802438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323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2482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4643438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6802438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620000"/>
            <a:ext cx="8493125" cy="6810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53975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539751" y="2700000"/>
            <a:ext cx="151197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270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2700000" y="2700000"/>
            <a:ext cx="170982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86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860000" y="270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6" name="Textplatzhalter 18"/>
          <p:cNvSpPr>
            <a:spLocks noGrp="1"/>
          </p:cNvSpPr>
          <p:nvPr>
            <p:ph type="body" sz="quarter" idx="21"/>
          </p:nvPr>
        </p:nvSpPr>
        <p:spPr>
          <a:xfrm>
            <a:off x="7020843" y="2271781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7020843" y="2696581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8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54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539750" y="4896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0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270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1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270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2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486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3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486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4" name="Textplatzhalter 18"/>
          <p:cNvSpPr>
            <a:spLocks noGrp="1"/>
          </p:cNvSpPr>
          <p:nvPr>
            <p:ph type="body" sz="quarter" idx="26"/>
          </p:nvPr>
        </p:nvSpPr>
        <p:spPr>
          <a:xfrm>
            <a:off x="7020843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5" name="Textplatzhalter 24"/>
          <p:cNvSpPr>
            <a:spLocks noGrp="1"/>
          </p:cNvSpPr>
          <p:nvPr>
            <p:ph type="body" sz="quarter" idx="27" hasCustomPrompt="1"/>
          </p:nvPr>
        </p:nvSpPr>
        <p:spPr>
          <a:xfrm>
            <a:off x="7020843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4000" y="1620000"/>
            <a:ext cx="4083108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91921" y="1620000"/>
            <a:ext cx="4056543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15162-6469-F349-9026-AA5216DF4595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12198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099175" y="1620001"/>
            <a:ext cx="2644775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1620000"/>
            <a:ext cx="5634590" cy="461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eld+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099175" y="1620001"/>
            <a:ext cx="2644775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3060000"/>
            <a:ext cx="5634590" cy="317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323849" y="1620000"/>
            <a:ext cx="6264375" cy="1431925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606000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THM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1260000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5263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-an-der-THM-friedberg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49390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-an-der-THM-giessen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59059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achbereich oder Instit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879999" y="3204000"/>
            <a:ext cx="2880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000" y="3284985"/>
            <a:ext cx="2376263" cy="720080"/>
          </a:xfrm>
        </p:spPr>
        <p:txBody>
          <a:bodyPr tIns="0" rIns="0" bIns="0" anchor="t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1" y="3717478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6156176" y="3861048"/>
            <a:ext cx="2376488" cy="1800225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 dirty="0"/>
              <a:t>Mastertextformat</a:t>
            </a:r>
          </a:p>
        </p:txBody>
      </p:sp>
    </p:spTree>
    <p:extLst>
      <p:ext uri="{BB962C8B-B14F-4D97-AF65-F5344CB8AC3E}">
        <p14:creationId xmlns:p14="http://schemas.microsoft.com/office/powerpoint/2010/main" val="1245626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‹#›</a:t>
            </a:fld>
            <a:endParaRPr lang="de-DE" altLang="de-DE" dirty="0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4001" y="1620000"/>
            <a:ext cx="8424464" cy="4617288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3988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‹#›</a:t>
            </a:fld>
            <a:endParaRPr lang="de-DE" altLang="de-DE" dirty="0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4001" y="1620000"/>
            <a:ext cx="8424464" cy="1736992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4000" y="3573464"/>
            <a:ext cx="2663824" cy="2663824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3202932" y="3573464"/>
            <a:ext cx="2663824" cy="2663824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6084000" y="3573464"/>
            <a:ext cx="2663824" cy="2663824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14800" y="3715200"/>
            <a:ext cx="216024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402000" y="3715200"/>
            <a:ext cx="216024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282000" y="3716540"/>
            <a:ext cx="216024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6"/>
          <p:cNvSpPr>
            <a:spLocks noGrp="1"/>
          </p:cNvSpPr>
          <p:nvPr>
            <p:ph type="pic" sz="quarter" idx="17"/>
          </p:nvPr>
        </p:nvSpPr>
        <p:spPr>
          <a:xfrm>
            <a:off x="6094413" y="1700808"/>
            <a:ext cx="2644625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>
          <a:xfrm>
            <a:off x="324000" y="1700808"/>
            <a:ext cx="2644625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3203848" y="1700213"/>
            <a:ext cx="2644625" cy="4537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3125" cy="576262"/>
          </a:xfrm>
        </p:spPr>
        <p:txBody>
          <a:bodyPr lIns="0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6142A-AFED-1443-8B06-6463BAB2C88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2"/>
          </p:nvPr>
        </p:nvSpPr>
        <p:spPr>
          <a:xfrm>
            <a:off x="570277" y="1883197"/>
            <a:ext cx="2322825" cy="628650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3455207" y="1817219"/>
            <a:ext cx="2402667" cy="741362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 dirty="0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4"/>
          </p:nvPr>
        </p:nvSpPr>
        <p:spPr>
          <a:xfrm>
            <a:off x="6348413" y="1817219"/>
            <a:ext cx="2390775" cy="809625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0272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  <p15:guide id="2" pos="2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>
            <a:off x="1984375" y="2780928"/>
            <a:ext cx="6756400" cy="1440160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32385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3850" y="1620000"/>
            <a:ext cx="8505695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1984375" y="4437112"/>
            <a:ext cx="6756400" cy="1799655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2303463" y="2432051"/>
            <a:ext cx="711041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 dirty="0">
              <a:solidFill>
                <a:srgbClr val="4A5C66"/>
              </a:solidFill>
              <a:latin typeface="Arial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88473" y="2980357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295968" y="4653136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4" name="Bild 13" descr="organisation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2924547"/>
            <a:ext cx="10858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Bild 1" descr="euro-schein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959350"/>
            <a:ext cx="11525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324000" y="1080000"/>
            <a:ext cx="84931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24000" y="1620000"/>
            <a:ext cx="849788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8350" y="6546850"/>
            <a:ext cx="477838" cy="2667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2866142A-AFED-1443-8B06-6463BAB2C889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1032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1033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2" name="Grafik 2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4000" y="360363"/>
            <a:ext cx="4159250" cy="53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13" r:id="rId1"/>
    <p:sldLayoutId id="2147484414" r:id="rId2"/>
    <p:sldLayoutId id="2147484412" r:id="rId3"/>
    <p:sldLayoutId id="2147484411" r:id="rId4"/>
    <p:sldLayoutId id="2147484415" r:id="rId5"/>
    <p:sldLayoutId id="2147484405" r:id="rId6"/>
    <p:sldLayoutId id="2147484426" r:id="rId7"/>
    <p:sldLayoutId id="2147484423" r:id="rId8"/>
    <p:sldLayoutId id="2147484420" r:id="rId9"/>
    <p:sldLayoutId id="2147484421" r:id="rId10"/>
    <p:sldLayoutId id="2147484406" r:id="rId11"/>
    <p:sldLayoutId id="2147484416" r:id="rId12"/>
    <p:sldLayoutId id="2147484417" r:id="rId13"/>
    <p:sldLayoutId id="2147484424" r:id="rId14"/>
    <p:sldLayoutId id="2147484407" r:id="rId15"/>
    <p:sldLayoutId id="2147484425" r:id="rId16"/>
    <p:sldLayoutId id="2147484422" r:id="rId1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266700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106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542925" indent="-276225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9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2pPr>
      <a:lvl3pPr marL="809625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3pPr>
      <a:lvl4pPr marL="1076325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4pPr>
      <a:lvl5pPr marL="1343025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type="body" sz="quarter" idx="10"/>
          </p:nvPr>
        </p:nvSpPr>
        <p:spPr>
          <a:xfrm>
            <a:off x="5929858" y="3645024"/>
            <a:ext cx="2890613" cy="1728192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>
                <a:solidFill>
                  <a:srgbClr val="80B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4000" dirty="0">
                <a:solidFill>
                  <a:srgbClr val="80B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SP32</a:t>
            </a:r>
            <a:endParaRPr lang="de-DE" sz="4000" dirty="0">
              <a:solidFill>
                <a:srgbClr val="80BA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8666163" y="6546850"/>
            <a:ext cx="477837" cy="266700"/>
          </a:xfrm>
        </p:spPr>
        <p:txBody>
          <a:bodyPr/>
          <a:lstStyle/>
          <a:p>
            <a:pPr>
              <a:defRPr/>
            </a:pPr>
            <a:fld id="{E6315162-6469-F349-9026-AA5216DF4595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0AE1BE-EACB-6F72-E6A2-158E3B5D676A}"/>
              </a:ext>
            </a:extLst>
          </p:cNvPr>
          <p:cNvSpPr/>
          <p:nvPr/>
        </p:nvSpPr>
        <p:spPr>
          <a:xfrm>
            <a:off x="2987824" y="6525344"/>
            <a:ext cx="5678339" cy="332656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108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E059C-D00C-2B52-67D0-A6D4147C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I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56693-E226-8CD1-A52D-9C4C8760AC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4000" y="1620000"/>
            <a:ext cx="8352456" cy="4617288"/>
          </a:xfrm>
        </p:spPr>
        <p:txBody>
          <a:bodyPr/>
          <a:lstStyle/>
          <a:p>
            <a:endParaRPr lang="en-IN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IN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 of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ESP32 Hardware</a:t>
            </a:r>
            <a:endParaRPr lang="en-IN" sz="24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IN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ESP32 Evaluation Board Overview</a:t>
            </a:r>
          </a:p>
          <a:p>
            <a:r>
              <a:rPr lang="en-IN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Wireless connectivity and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Additional Features + RS485 </a:t>
            </a:r>
          </a:p>
          <a:p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 for ESP32 and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53DBF-B928-57C9-9732-83D7D183B6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315162-6469-F349-9026-AA5216DF4595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75F2BD-4073-ACD9-9691-054EB054F335}"/>
              </a:ext>
            </a:extLst>
          </p:cNvPr>
          <p:cNvSpPr/>
          <p:nvPr/>
        </p:nvSpPr>
        <p:spPr>
          <a:xfrm>
            <a:off x="2987824" y="6525344"/>
            <a:ext cx="5678339" cy="332656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92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ESPHome</a:t>
            </a:r>
            <a:endParaRPr lang="de-D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315162-6469-F349-9026-AA5216DF4595}" type="slidenum">
              <a:rPr lang="de-DE" altLang="de-DE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3</a:t>
            </a:fld>
            <a:endParaRPr lang="de-DE" alt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2DED6-2E06-A0D6-2820-65D67197E423}"/>
              </a:ext>
            </a:extLst>
          </p:cNvPr>
          <p:cNvSpPr txBox="1"/>
          <p:nvPr/>
        </p:nvSpPr>
        <p:spPr>
          <a:xfrm>
            <a:off x="6156176" y="5254402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ESP32 Hardware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A4A808-B407-9CB5-AF7D-4E26191412B3}"/>
              </a:ext>
            </a:extLst>
          </p:cNvPr>
          <p:cNvSpPr txBox="1">
            <a:spLocks/>
          </p:cNvSpPr>
          <p:nvPr/>
        </p:nvSpPr>
        <p:spPr bwMode="auto">
          <a:xfrm>
            <a:off x="280544" y="1656000"/>
            <a:ext cx="5181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>
            <a:lvl1pPr marL="2667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Char char="§"/>
              <a:defRPr sz="1800" kern="1200">
                <a:solidFill>
                  <a:srgbClr val="4A5C66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54292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charset="2"/>
              <a:buChar char="§"/>
              <a:defRPr sz="1800"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charset="2"/>
              <a:buChar char="§"/>
              <a:defRPr sz="1800"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charset="2"/>
              <a:buChar char="§"/>
              <a:defRPr sz="1800"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charset="2"/>
              <a:buChar char="§"/>
              <a:defRPr sz="1800"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ESP32 is a versatile microcontroller developed by Espressif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 for its powerful capabilities, including a dual-core Tensilica LX6 microprocessor.</a:t>
            </a:r>
          </a:p>
          <a:p>
            <a:pPr marL="0" indent="0">
              <a:buFont typeface="Wingdings" charset="2"/>
              <a:buNone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Dual-Core Processing: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ESP32 features a dual-core architecture, allowing for parallel processing and improved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Wireless Connectivity: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Built-in Wi-Fi  and Bluetooth capabilities enable seamless communication and data exchange.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 Pins: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ESP32 is equipped with a generous number of GPIO pins, providing flexibility for interfacing with various devices and peripherals.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Integrated Peripherals: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 includes several integrated peripherals such as SPI, I2C, UART, and more, enhancing its compatibility with a wide range of sensors and actuators.</a:t>
            </a:r>
          </a:p>
          <a:p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BCBDCC0C-AC0A-E411-65B4-5582D2167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9029" y="1909965"/>
            <a:ext cx="3721492" cy="3038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82A6D1-3244-FD41-5E2B-BDA2E88D1E10}"/>
              </a:ext>
            </a:extLst>
          </p:cNvPr>
          <p:cNvSpPr/>
          <p:nvPr/>
        </p:nvSpPr>
        <p:spPr>
          <a:xfrm>
            <a:off x="2987824" y="6525344"/>
            <a:ext cx="5678339" cy="332656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588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315162-6469-F349-9026-AA5216DF4595}" type="slidenum">
              <a:rPr lang="de-DE" altLang="de-DE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4</a:t>
            </a:fld>
            <a:endParaRPr lang="de-DE" alt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ESP32 Board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0DD1FD31-434C-960B-BAA1-5C49DD602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1720" y="2132856"/>
            <a:ext cx="4608512" cy="376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6D6A57-2086-F30C-4801-76EAA013B6EE}"/>
              </a:ext>
            </a:extLst>
          </p:cNvPr>
          <p:cNvCxnSpPr>
            <a:cxnSpLocks/>
          </p:cNvCxnSpPr>
          <p:nvPr/>
        </p:nvCxnSpPr>
        <p:spPr>
          <a:xfrm>
            <a:off x="1907704" y="3212976"/>
            <a:ext cx="576064" cy="216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A1F600-A886-D42A-C888-443A3E9031CB}"/>
              </a:ext>
            </a:extLst>
          </p:cNvPr>
          <p:cNvCxnSpPr>
            <a:cxnSpLocks/>
          </p:cNvCxnSpPr>
          <p:nvPr/>
        </p:nvCxnSpPr>
        <p:spPr>
          <a:xfrm flipH="1" flipV="1">
            <a:off x="4860032" y="5157192"/>
            <a:ext cx="1080120" cy="360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2FCA7C-76FB-7864-D39F-2462B332954E}"/>
              </a:ext>
            </a:extLst>
          </p:cNvPr>
          <p:cNvCxnSpPr>
            <a:cxnSpLocks/>
          </p:cNvCxnSpPr>
          <p:nvPr/>
        </p:nvCxnSpPr>
        <p:spPr>
          <a:xfrm flipH="1" flipV="1">
            <a:off x="5566767" y="4599354"/>
            <a:ext cx="1525513" cy="1800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8E08C8-C297-481E-4E58-7606ED676C71}"/>
              </a:ext>
            </a:extLst>
          </p:cNvPr>
          <p:cNvCxnSpPr>
            <a:cxnSpLocks/>
          </p:cNvCxnSpPr>
          <p:nvPr/>
        </p:nvCxnSpPr>
        <p:spPr>
          <a:xfrm flipH="1">
            <a:off x="5148064" y="2132856"/>
            <a:ext cx="1008112" cy="3263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8AF8137-53CF-655B-571C-EE9533589C51}"/>
              </a:ext>
            </a:extLst>
          </p:cNvPr>
          <p:cNvCxnSpPr>
            <a:cxnSpLocks/>
          </p:cNvCxnSpPr>
          <p:nvPr/>
        </p:nvCxnSpPr>
        <p:spPr>
          <a:xfrm flipH="1">
            <a:off x="6084168" y="3212976"/>
            <a:ext cx="1296144" cy="6480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E5EBF07-8FA6-E594-6992-BAACBB639689}"/>
              </a:ext>
            </a:extLst>
          </p:cNvPr>
          <p:cNvSpPr/>
          <p:nvPr/>
        </p:nvSpPr>
        <p:spPr>
          <a:xfrm>
            <a:off x="179512" y="2812866"/>
            <a:ext cx="208776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Ethernet Port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4BBD8B-CE32-5674-DF32-7AF84DC20996}"/>
              </a:ext>
            </a:extLst>
          </p:cNvPr>
          <p:cNvSpPr/>
          <p:nvPr/>
        </p:nvSpPr>
        <p:spPr>
          <a:xfrm>
            <a:off x="5620212" y="5483525"/>
            <a:ext cx="208776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Processor</a:t>
            </a:r>
            <a:endParaRPr lang="en-US" cap="none" spc="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74EB30-D290-C513-F1B3-42C6E51B6050}"/>
              </a:ext>
            </a:extLst>
          </p:cNvPr>
          <p:cNvSpPr/>
          <p:nvPr/>
        </p:nvSpPr>
        <p:spPr>
          <a:xfrm>
            <a:off x="6876256" y="4272176"/>
            <a:ext cx="208776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Reset button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Boot button</a:t>
            </a:r>
            <a:endParaRPr lang="en-US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DEC5A8-EB6F-A86E-7E17-62EDA2858639}"/>
              </a:ext>
            </a:extLst>
          </p:cNvPr>
          <p:cNvSpPr/>
          <p:nvPr/>
        </p:nvSpPr>
        <p:spPr>
          <a:xfrm>
            <a:off x="6948264" y="2775992"/>
            <a:ext cx="208776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 card slot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46BB10-C1C1-2C17-D2D5-2708124D84EF}"/>
              </a:ext>
            </a:extLst>
          </p:cNvPr>
          <p:cNvSpPr/>
          <p:nvPr/>
        </p:nvSpPr>
        <p:spPr>
          <a:xfrm>
            <a:off x="5900152" y="1654675"/>
            <a:ext cx="208776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 pins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71425F-5729-141E-5329-1A121F32B3C1}"/>
              </a:ext>
            </a:extLst>
          </p:cNvPr>
          <p:cNvCxnSpPr>
            <a:cxnSpLocks/>
          </p:cNvCxnSpPr>
          <p:nvPr/>
        </p:nvCxnSpPr>
        <p:spPr>
          <a:xfrm>
            <a:off x="3491880" y="2459189"/>
            <a:ext cx="0" cy="4616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1CE856C-3F1F-BB3F-6458-DA4CDA234E19}"/>
              </a:ext>
            </a:extLst>
          </p:cNvPr>
          <p:cNvSpPr/>
          <p:nvPr/>
        </p:nvSpPr>
        <p:spPr>
          <a:xfrm>
            <a:off x="2124200" y="2043110"/>
            <a:ext cx="208776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F2EC7A-CC3A-FB50-216D-63CCC116C1AA}"/>
              </a:ext>
            </a:extLst>
          </p:cNvPr>
          <p:cNvSpPr/>
          <p:nvPr/>
        </p:nvSpPr>
        <p:spPr>
          <a:xfrm>
            <a:off x="2987824" y="6525344"/>
            <a:ext cx="5678339" cy="332656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8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98465-578E-5380-5659-BAF224410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1044000"/>
            <a:ext cx="8492555" cy="576000"/>
          </a:xfrm>
        </p:spPr>
        <p:txBody>
          <a:bodyPr/>
          <a:lstStyle/>
          <a:p>
            <a:r>
              <a:rPr lang="en-IN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Wireless connectivity and GPIO pins</a:t>
            </a:r>
            <a:b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180FF-6925-75B7-C251-D8AB7F2E9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9172" y="1587104"/>
            <a:ext cx="4083108" cy="4617288"/>
          </a:xfrm>
        </p:spPr>
        <p:txBody>
          <a:bodyPr/>
          <a:lstStyle/>
          <a:p>
            <a:r>
              <a:rPr lang="en-IN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Clock frequency range (e.g., 80 MHz to 240 MHz).</a:t>
            </a:r>
          </a:p>
          <a:p>
            <a:r>
              <a:rPr lang="en-IN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Memory details: SRAM, Flash memory </a:t>
            </a:r>
          </a:p>
          <a:p>
            <a:r>
              <a:rPr lang="en-IN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Integrated 802.11 b/g/n Wi-Fi transceiver.</a:t>
            </a:r>
          </a:p>
          <a:p>
            <a:r>
              <a:rPr lang="en-IN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 for WPA/WPA2/WPA3 security protocols.</a:t>
            </a:r>
          </a:p>
          <a:p>
            <a:r>
              <a:rPr lang="en-IN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Integrated Bluetooth v4.2 and BLE capabilities.</a:t>
            </a:r>
          </a:p>
          <a:p>
            <a:r>
              <a:rPr lang="en-IN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 for I2C, SPI, and UART.</a:t>
            </a:r>
          </a:p>
          <a:p>
            <a:r>
              <a:rPr lang="en-IN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Upto</a:t>
            </a:r>
            <a:r>
              <a:rPr lang="en-IN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18, 12-bit ADC</a:t>
            </a:r>
          </a:p>
          <a:p>
            <a:r>
              <a:rPr lang="en-IN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 8-bit DCA</a:t>
            </a:r>
          </a:p>
          <a:p>
            <a:pPr marL="0" indent="0" algn="l">
              <a:buNone/>
            </a:pPr>
            <a:endParaRPr lang="en-IN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B448A-3FF3-B639-1629-EF58145195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315162-6469-F349-9026-AA5216DF4595}" type="slidenum">
              <a:rPr lang="de-DE" altLang="de-DE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5</a:t>
            </a:fld>
            <a:endParaRPr lang="de-DE" altLang="de-D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37B077-81EF-D10A-E4F0-1591A26460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11960" y="1620000"/>
            <a:ext cx="4752528" cy="485447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3E1CAC-BAE0-E2AC-A306-6CBD985894F9}"/>
              </a:ext>
            </a:extLst>
          </p:cNvPr>
          <p:cNvSpPr/>
          <p:nvPr/>
        </p:nvSpPr>
        <p:spPr>
          <a:xfrm>
            <a:off x="2987824" y="6525344"/>
            <a:ext cx="5678339" cy="332656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709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1B04-521A-2475-1A0C-06BEE0C10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RS485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05A0F-20BE-08F7-068B-3A105EDAA8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315162-6469-F349-9026-AA5216DF4595}" type="slidenum">
              <a:rPr lang="de-DE" altLang="de-DE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6</a:t>
            </a:fld>
            <a:endParaRPr lang="de-DE" altLang="de-D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E3BBBD-E038-9916-D93E-79C2F956E5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03" y="1844824"/>
            <a:ext cx="6382348" cy="307854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C4F6EE-F141-6493-9594-072C3A579102}"/>
              </a:ext>
            </a:extLst>
          </p:cNvPr>
          <p:cNvSpPr/>
          <p:nvPr/>
        </p:nvSpPr>
        <p:spPr>
          <a:xfrm>
            <a:off x="2987824" y="6525344"/>
            <a:ext cx="5678339" cy="332656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335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15179E-1D8F-F979-563E-BF35C39979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7</a:t>
            </a:fld>
            <a:endParaRPr lang="de-DE" altLang="de-DE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AE8605F5-E578-2AF5-44DC-2EB8ABDA6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" t="928"/>
          <a:stretch/>
        </p:blipFill>
        <p:spPr>
          <a:xfrm>
            <a:off x="242174" y="1967941"/>
            <a:ext cx="8659652" cy="29221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FC8738-D542-0BCD-7998-0C41F4379D46}"/>
              </a:ext>
            </a:extLst>
          </p:cNvPr>
          <p:cNvSpPr/>
          <p:nvPr/>
        </p:nvSpPr>
        <p:spPr>
          <a:xfrm>
            <a:off x="2987824" y="6525344"/>
            <a:ext cx="5678339" cy="332656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573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FCF40-5FFD-23B7-F6C1-C301884A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Reasons to Use ESP32</a:t>
            </a:r>
            <a:br>
              <a:rPr lang="en-IN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6C295-411D-E796-8AAF-477C8DC900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Dual-Core Processor</a:t>
            </a:r>
          </a:p>
          <a:p>
            <a:r>
              <a:rPr lang="en-IN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Wireless Connectivity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Abundance of GPIO Pins</a:t>
            </a:r>
          </a:p>
          <a:p>
            <a:r>
              <a:rPr lang="en-IN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 Power Modes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Affordability</a:t>
            </a:r>
          </a:p>
          <a:p>
            <a:r>
              <a:rPr lang="en-IN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Arduino Compatibility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B8FB1-CD58-DE5E-E1C7-E6708F40B1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315162-6469-F349-9026-AA5216DF4595}" type="slidenum">
              <a:rPr lang="de-DE" altLang="de-DE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8</a:t>
            </a:fld>
            <a:endParaRPr lang="de-DE" altLang="de-D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FA199E-E8A5-C11B-97A2-964F69FE2700}"/>
              </a:ext>
            </a:extLst>
          </p:cNvPr>
          <p:cNvSpPr/>
          <p:nvPr/>
        </p:nvSpPr>
        <p:spPr>
          <a:xfrm>
            <a:off x="2987824" y="6525344"/>
            <a:ext cx="5678339" cy="332656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70260"/>
      </p:ext>
    </p:extLst>
  </p:cSld>
  <p:clrMapOvr>
    <a:masterClrMapping/>
  </p:clrMapOvr>
</p:sld>
</file>

<file path=ppt/theme/theme1.xml><?xml version="1.0" encoding="utf-8"?>
<a:theme xmlns:a="http://schemas.openxmlformats.org/drawingml/2006/main" name="THM-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M-092017" id="{F2E74DBF-A00C-0049-AFFE-E20DFFD05F23}" vid="{9967E0B6-F9B0-0C46-B645-E7DA8BD1490D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THM-092017</Template>
  <TotalTime>1795</TotalTime>
  <Words>266</Words>
  <Application>Microsoft Office PowerPoint</Application>
  <PresentationFormat>On-screen Show (4:3)</PresentationFormat>
  <Paragraphs>56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Söhne</vt:lpstr>
      <vt:lpstr>Times New Roman</vt:lpstr>
      <vt:lpstr>Wingdings</vt:lpstr>
      <vt:lpstr>THM-Folienmaster</vt:lpstr>
      <vt:lpstr>PowerPoint Presentation</vt:lpstr>
      <vt:lpstr>Agenda</vt:lpstr>
      <vt:lpstr>Overview of ESPHome</vt:lpstr>
      <vt:lpstr>ESP32 Board</vt:lpstr>
      <vt:lpstr>Wireless connectivity and GPIO pins  </vt:lpstr>
      <vt:lpstr>RS485</vt:lpstr>
      <vt:lpstr>PowerPoint Presentation</vt:lpstr>
      <vt:lpstr>Reasons to Use ESP32 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Olga  Altergot</dc:creator>
  <cp:lastModifiedBy>Devraj Solanki</cp:lastModifiedBy>
  <cp:revision>112</cp:revision>
  <cp:lastPrinted>2017-11-28T10:01:39Z</cp:lastPrinted>
  <dcterms:created xsi:type="dcterms:W3CDTF">2017-11-01T14:34:44Z</dcterms:created>
  <dcterms:modified xsi:type="dcterms:W3CDTF">2023-12-05T09:54:26Z</dcterms:modified>
</cp:coreProperties>
</file>